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19"/>
  </p:notesMasterIdLst>
  <p:handoutMasterIdLst>
    <p:handoutMasterId r:id="rId20"/>
  </p:handoutMasterIdLst>
  <p:sldIdLst>
    <p:sldId id="356" r:id="rId3"/>
    <p:sldId id="514" r:id="rId4"/>
    <p:sldId id="497" r:id="rId5"/>
    <p:sldId id="372" r:id="rId6"/>
    <p:sldId id="381" r:id="rId7"/>
    <p:sldId id="503" r:id="rId8"/>
    <p:sldId id="490" r:id="rId9"/>
    <p:sldId id="453" r:id="rId10"/>
    <p:sldId id="454" r:id="rId11"/>
    <p:sldId id="517" r:id="rId12"/>
    <p:sldId id="512" r:id="rId13"/>
    <p:sldId id="527" r:id="rId14"/>
    <p:sldId id="495" r:id="rId15"/>
    <p:sldId id="376" r:id="rId16"/>
    <p:sldId id="417" r:id="rId17"/>
    <p:sldId id="515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row, David A.,M.D." initials="D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30A"/>
    <a:srgbClr val="9E3B15"/>
    <a:srgbClr val="000033"/>
    <a:srgbClr val="FFFF00"/>
    <a:srgbClr val="CCECFF"/>
    <a:srgbClr val="66FF66"/>
    <a:srgbClr val="FFFF99"/>
    <a:srgbClr val="FFFFCC"/>
    <a:srgbClr val="000000"/>
    <a:srgbClr val="C6A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981" autoAdjust="0"/>
  </p:normalViewPr>
  <p:slideViewPr>
    <p:cSldViewPr>
      <p:cViewPr>
        <p:scale>
          <a:sx n="103" d="100"/>
          <a:sy n="103" d="100"/>
        </p:scale>
        <p:origin x="-160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99744335110607"/>
          <c:y val="0.0418310698127929"/>
          <c:w val="0.925435511756729"/>
          <c:h val="0.741619409255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GUSTO Mod/Sev</c:v>
                </c:pt>
                <c:pt idx="1">
                  <c:v>TIMI Clinically Significant*</c:v>
                </c:pt>
                <c:pt idx="2">
                  <c:v>TIMI Non-CABG Major</c:v>
                </c:pt>
                <c:pt idx="3">
                  <c:v>ICH</c:v>
                </c:pt>
                <c:pt idx="4">
                  <c:v>Fatal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2.1</c:v>
                </c:pt>
                <c:pt idx="1">
                  <c:v>10.4</c:v>
                </c:pt>
                <c:pt idx="2">
                  <c:v>1.6</c:v>
                </c:pt>
                <c:pt idx="3">
                  <c:v>0.4</c:v>
                </c:pt>
                <c:pt idx="4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Vorapaxar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GUSTO Mod/Sev</c:v>
                </c:pt>
                <c:pt idx="1">
                  <c:v>TIMI Clinically Significant*</c:v>
                </c:pt>
                <c:pt idx="2">
                  <c:v>TIMI Non-CABG Major</c:v>
                </c:pt>
                <c:pt idx="3">
                  <c:v>ICH</c:v>
                </c:pt>
                <c:pt idx="4">
                  <c:v>Fatal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3.4</c:v>
                </c:pt>
                <c:pt idx="1">
                  <c:v>15.1</c:v>
                </c:pt>
                <c:pt idx="2">
                  <c:v>2.2</c:v>
                </c:pt>
                <c:pt idx="3">
                  <c:v>0.6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2126818536"/>
        <c:axId val="-2142195992"/>
      </c:barChart>
      <c:catAx>
        <c:axId val="21268185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2195992"/>
        <c:crosses val="autoZero"/>
        <c:auto val="1"/>
        <c:lblAlgn val="ctr"/>
        <c:lblOffset val="100"/>
        <c:noMultiLvlLbl val="0"/>
      </c:catAx>
      <c:valAx>
        <c:axId val="-2142195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26818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654627676814606"/>
          <c:y val="0.110551656419812"/>
          <c:w val="0.19990811397448"/>
          <c:h val="0.1412113232389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619514498389068"/>
          <c:y val="0.416088387089675"/>
          <c:w val="0.93418109649892"/>
          <c:h val="0.49471808641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&lt;75y</c:v>
                </c:pt>
                <c:pt idx="1">
                  <c:v>&gt;=75r</c:v>
                </c:pt>
                <c:pt idx="2">
                  <c:v>&gt;=60kg</c:v>
                </c:pt>
                <c:pt idx="3">
                  <c:v>&lt;60kg</c:v>
                </c:pt>
                <c:pt idx="4">
                  <c:v>No</c:v>
                </c:pt>
                <c:pt idx="5">
                  <c:v>Yes</c:v>
                </c:pt>
                <c:pt idx="6">
                  <c:v>No</c:v>
                </c:pt>
                <c:pt idx="7">
                  <c:v>Yes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1.9</c:v>
                </c:pt>
                <c:pt idx="1">
                  <c:v>4.6</c:v>
                </c:pt>
                <c:pt idx="2">
                  <c:v>2.1</c:v>
                </c:pt>
                <c:pt idx="3">
                  <c:v>3.1</c:v>
                </c:pt>
                <c:pt idx="4">
                  <c:v>2.1</c:v>
                </c:pt>
                <c:pt idx="5">
                  <c:v>3.4</c:v>
                </c:pt>
                <c:pt idx="6">
                  <c:v>1.8</c:v>
                </c:pt>
                <c:pt idx="7">
                  <c:v>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Vorapaxar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&lt;75y</c:v>
                </c:pt>
                <c:pt idx="1">
                  <c:v>&gt;=75r</c:v>
                </c:pt>
                <c:pt idx="2">
                  <c:v>&gt;=60kg</c:v>
                </c:pt>
                <c:pt idx="3">
                  <c:v>&lt;60kg</c:v>
                </c:pt>
                <c:pt idx="4">
                  <c:v>No</c:v>
                </c:pt>
                <c:pt idx="5">
                  <c:v>Yes</c:v>
                </c:pt>
                <c:pt idx="6">
                  <c:v>No</c:v>
                </c:pt>
                <c:pt idx="7">
                  <c:v>Yes</c:v>
                </c:pt>
              </c:strCache>
            </c:strRef>
          </c:cat>
          <c:val>
            <c:numRef>
              <c:f>Sheet1!$C$2:$C$9</c:f>
              <c:numCache>
                <c:formatCode>0.0</c:formatCode>
                <c:ptCount val="8"/>
                <c:pt idx="0">
                  <c:v>3.0</c:v>
                </c:pt>
                <c:pt idx="1">
                  <c:v>7.1</c:v>
                </c:pt>
                <c:pt idx="2">
                  <c:v>3.2</c:v>
                </c:pt>
                <c:pt idx="3">
                  <c:v>6.0</c:v>
                </c:pt>
                <c:pt idx="4">
                  <c:v>3.2</c:v>
                </c:pt>
                <c:pt idx="5">
                  <c:v>8.0</c:v>
                </c:pt>
                <c:pt idx="6">
                  <c:v>2.7</c:v>
                </c:pt>
                <c:pt idx="7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-2141819368"/>
        <c:axId val="-2141816392"/>
      </c:barChart>
      <c:catAx>
        <c:axId val="-2141819368"/>
        <c:scaling>
          <c:orientation val="minMax"/>
        </c:scaling>
        <c:delete val="0"/>
        <c:axPos val="b"/>
        <c:majorTickMark val="out"/>
        <c:minorTickMark val="none"/>
        <c:tickLblPos val="none"/>
        <c:crossAx val="-2141816392"/>
        <c:crosses val="autoZero"/>
        <c:auto val="1"/>
        <c:lblAlgn val="ctr"/>
        <c:lblOffset val="100"/>
        <c:noMultiLvlLbl val="0"/>
      </c:catAx>
      <c:valAx>
        <c:axId val="-2141816392"/>
        <c:scaling>
          <c:orientation val="minMax"/>
          <c:max val="8.0"/>
        </c:scaling>
        <c:delete val="0"/>
        <c:axPos val="l"/>
        <c:numFmt formatCode="0" sourceLinked="0"/>
        <c:majorTickMark val="out"/>
        <c:minorTickMark val="none"/>
        <c:tickLblPos val="nextTo"/>
        <c:crossAx val="-2141819368"/>
        <c:crosses val="autoZero"/>
        <c:crossBetween val="between"/>
        <c:majorUnit val="2.0"/>
      </c:valAx>
    </c:plotArea>
    <c:legend>
      <c:legendPos val="r"/>
      <c:layout>
        <c:manualLayout>
          <c:xMode val="edge"/>
          <c:yMode val="edge"/>
          <c:x val="0.266611216751858"/>
          <c:y val="0.0313569487086373"/>
          <c:w val="0.498715592666012"/>
          <c:h val="0.080650651642035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17" y="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01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17" y="883001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7BB94E-5113-4E03-86B6-79A3C94AB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2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17" y="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01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17" y="8830010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0" tIns="45150" rIns="90300" bIns="451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D9F823-7722-43C5-97EB-22E5BB887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79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00" y="4415790"/>
            <a:ext cx="5142004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2A7E-C88A-41A2-AB04-8D1D7B38D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A6B1E-DF46-4E84-B949-39184F172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0955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341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0FCD-4F46-4C8A-B020-870A5C379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BAAB6-06EC-4A14-B8B6-696AE4342A9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1A48B-B557-4BE5-87E0-6B26DDB8ED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ACC10-4458-4CDC-9FD2-7FAE2B565BE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08263-BFFE-47FE-91E2-711CB59AD0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3634-10B8-40DF-83EE-EFBF8FC5D3E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FAD33-4BB7-4284-BD7E-5DA3B44EB6E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C0318-4D6E-459A-9A19-E99C192E66C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1557-4842-48EF-AB2A-E3C118E8982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6919664" cy="1143000"/>
          </a:xfrm>
        </p:spPr>
        <p:txBody>
          <a:bodyPr/>
          <a:lstStyle>
            <a:lvl1pPr algn="r"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3DB65-5A2B-4ECF-ABDA-22F789245D6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D386E-95C1-470F-8C9C-09728AE8BF0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0955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341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7111-E24A-4BFA-9F82-BC6471C8143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52400"/>
            <a:ext cx="8382000" cy="597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56438" y="6416675"/>
            <a:ext cx="1979612" cy="323850"/>
          </a:xfrm>
        </p:spPr>
        <p:txBody>
          <a:bodyPr/>
          <a:lstStyle>
            <a:lvl1pPr>
              <a:defRPr/>
            </a:lvl1pPr>
          </a:lstStyle>
          <a:p>
            <a:fld id="{89F94E1D-2101-4195-A843-4DB8E71DB1C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DE757-0FD8-4B99-8F75-E5CBB0BDC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EE958-DD56-4E12-B870-4D4E59EF7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0E143-3DC7-4A97-9C1E-9A1A4B23B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DC047-F133-43E0-9862-ADF46C9F8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2336-ED0E-486D-8FB0-4CF7B987A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2EF18-149F-4A81-82B3-358CBE0B1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1D89-721D-46D2-BDE7-EA8A51FD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2"/>
            </a:gs>
            <a:gs pos="100000">
              <a:srgbClr val="0000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6438" y="6416675"/>
            <a:ext cx="1979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fld id="{A3C5ECE0-0056-44B2-B5C7-687C4DFDD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307975" y="1101725"/>
            <a:ext cx="8455025" cy="26988"/>
          </a:xfrm>
          <a:prstGeom prst="rect">
            <a:avLst/>
          </a:prstGeom>
          <a:gradFill rotWithShape="1">
            <a:gsLst>
              <a:gs pos="0">
                <a:srgbClr val="C6AD68">
                  <a:gamma/>
                  <a:shade val="46275"/>
                  <a:invGamma/>
                </a:srgbClr>
              </a:gs>
              <a:gs pos="50000">
                <a:srgbClr val="C6AD68"/>
              </a:gs>
              <a:gs pos="100000">
                <a:srgbClr val="C6AD68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tra2p_timi5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8600"/>
            <a:ext cx="152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C">
                <a:gamma/>
                <a:shade val="46275"/>
                <a:invGamma/>
              </a:srgbClr>
            </a:gs>
            <a:gs pos="100000">
              <a:srgbClr val="0000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6438" y="6416675"/>
            <a:ext cx="1979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fld id="{8BE0B1E2-3E58-470A-A672-5C8001CFAC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307975" y="1101725"/>
            <a:ext cx="8455025" cy="26988"/>
          </a:xfrm>
          <a:prstGeom prst="rect">
            <a:avLst/>
          </a:prstGeom>
          <a:gradFill rotWithShape="1">
            <a:gsLst>
              <a:gs pos="0">
                <a:srgbClr val="C6AD68">
                  <a:gamma/>
                  <a:shade val="46275"/>
                  <a:invGamma/>
                </a:srgbClr>
              </a:gs>
              <a:gs pos="50000">
                <a:srgbClr val="C6AD68"/>
              </a:gs>
              <a:gs pos="100000">
                <a:srgbClr val="C6AD68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4456" name="Picture 8" descr="tra2p_timi5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8600"/>
            <a:ext cx="1524000" cy="6889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xmlns:p14="http://schemas.microsoft.com/office/powerpoint/2010/main">
    <p:wipe dir="r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C6AD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456892"/>
            <a:ext cx="8604956" cy="1143000"/>
          </a:xfrm>
        </p:spPr>
        <p:txBody>
          <a:bodyPr/>
          <a:lstStyle/>
          <a:p>
            <a:pPr algn="l"/>
            <a:r>
              <a:rPr lang="en-US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Vorapaxar for Secondary Prevention in Patients with Prior Myocardial Infarction 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8964" name="Picture 4" descr="tra2p_timi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40668"/>
            <a:ext cx="3348819" cy="151216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6492" y="4086234"/>
            <a:ext cx="7728120" cy="124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200" b="1" dirty="0" smtClean="0">
                <a:solidFill>
                  <a:srgbClr val="FFFF00"/>
                </a:solidFill>
              </a:rPr>
              <a:t>Benjamin M. Scirica, </a:t>
            </a:r>
            <a:r>
              <a:rPr lang="en-US" sz="2200" b="1" dirty="0">
                <a:solidFill>
                  <a:srgbClr val="FFFF00"/>
                </a:solidFill>
              </a:rPr>
              <a:t>MD, MPH</a:t>
            </a:r>
            <a:r>
              <a:rPr lang="en-US" sz="2200" b="1" dirty="0">
                <a:solidFill>
                  <a:srgbClr val="FFFFFF"/>
                </a:solidFill>
              </a:rPr>
              <a:t/>
            </a:r>
            <a:br>
              <a:rPr lang="en-US" sz="2200" b="1" dirty="0">
                <a:solidFill>
                  <a:srgbClr val="FFFFFF"/>
                </a:solidFill>
              </a:rPr>
            </a:br>
            <a:r>
              <a:rPr lang="en-US" sz="2200" b="1" i="1" dirty="0">
                <a:solidFill>
                  <a:srgbClr val="FFFFFF"/>
                </a:solidFill>
              </a:rPr>
              <a:t>On behalf of the TRA 2°P-TIMI 50 </a:t>
            </a:r>
            <a:r>
              <a:rPr lang="en-US" sz="2200" b="1" i="1" dirty="0" smtClean="0">
                <a:solidFill>
                  <a:srgbClr val="FFFFFF"/>
                </a:solidFill>
              </a:rPr>
              <a:t>Steering </a:t>
            </a:r>
            <a:r>
              <a:rPr lang="en-US" sz="2200" b="1" i="1" dirty="0">
                <a:solidFill>
                  <a:srgbClr val="FFFFFF"/>
                </a:solidFill>
              </a:rPr>
              <a:t>Committee and Investigators</a:t>
            </a:r>
            <a:r>
              <a:rPr lang="en-US" sz="2200" b="1" dirty="0">
                <a:solidFill>
                  <a:srgbClr val="FFFFFF"/>
                </a:solidFill>
              </a:rPr>
              <a:t/>
            </a:r>
            <a:br>
              <a:rPr lang="en-US" sz="2200" b="1" dirty="0">
                <a:solidFill>
                  <a:srgbClr val="FFFFFF"/>
                </a:solidFill>
              </a:rPr>
            </a:br>
            <a:endParaRPr lang="en-US" sz="2200" b="1" dirty="0">
              <a:solidFill>
                <a:srgbClr val="FFFF99"/>
              </a:solidFill>
            </a:endParaRPr>
          </a:p>
        </p:txBody>
      </p:sp>
      <p:pic>
        <p:nvPicPr>
          <p:cNvPr id="8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9532" y="3501009"/>
            <a:ext cx="8388932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NCT00526474; Trial funded by Merck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7586" y="5437215"/>
            <a:ext cx="4551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99CCFF"/>
                </a:solidFill>
              </a:rPr>
              <a:t> Clinical Trial Update</a:t>
            </a:r>
            <a:br>
              <a:rPr lang="en-US" sz="2200" b="1" dirty="0" smtClean="0">
                <a:solidFill>
                  <a:srgbClr val="99CCFF"/>
                </a:solidFill>
              </a:rPr>
            </a:br>
            <a:r>
              <a:rPr lang="en-US" sz="2200" b="1" dirty="0" smtClean="0">
                <a:solidFill>
                  <a:srgbClr val="99CCFF"/>
                </a:solidFill>
              </a:rPr>
              <a:t>European Society of Cardiology </a:t>
            </a:r>
            <a:br>
              <a:rPr lang="en-US" sz="2200" b="1" dirty="0" smtClean="0">
                <a:solidFill>
                  <a:srgbClr val="99CCFF"/>
                </a:solidFill>
              </a:rPr>
            </a:br>
            <a:r>
              <a:rPr lang="en-US" sz="2200" b="1" dirty="0" smtClean="0">
                <a:solidFill>
                  <a:srgbClr val="99CCFF"/>
                </a:solidFill>
              </a:rPr>
              <a:t>Munich, August 26, 2012</a:t>
            </a:r>
            <a:endParaRPr lang="en-US" sz="2200" dirty="0">
              <a:solidFill>
                <a:srgbClr val="99CC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6632"/>
            <a:ext cx="7010400" cy="1143000"/>
          </a:xfrm>
        </p:spPr>
        <p:txBody>
          <a:bodyPr/>
          <a:lstStyle/>
          <a:p>
            <a:pPr algn="r"/>
            <a:r>
              <a:rPr lang="en-US" sz="3200" dirty="0"/>
              <a:t>Efficacy </a:t>
            </a:r>
            <a:r>
              <a:rPr lang="en-US" sz="3200" dirty="0" smtClean="0"/>
              <a:t>in Key Subgroups 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2000" i="1" dirty="0"/>
              <a:t>Prior MI Cohort</a:t>
            </a:r>
            <a:endParaRPr lang="en-US" sz="3200" dirty="0"/>
          </a:p>
        </p:txBody>
      </p:sp>
      <p:sp>
        <p:nvSpPr>
          <p:cNvPr id="113" name="Rectangle 112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144000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8099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31733"/>
            <a:ext cx="6955668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Bleeding Endpoints</a:t>
            </a:r>
            <a:br>
              <a:rPr lang="en-US" sz="3200" dirty="0" smtClean="0"/>
            </a:br>
            <a:r>
              <a:rPr lang="en-US" sz="2000" i="1" dirty="0" smtClean="0"/>
              <a:t>Prior MI Cohort</a:t>
            </a:r>
            <a:endParaRPr lang="en-US" sz="2400" i="1" dirty="0" smtClean="0"/>
          </a:p>
        </p:txBody>
      </p:sp>
      <p:pic>
        <p:nvPicPr>
          <p:cNvPr id="6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88695606"/>
              </p:ext>
            </p:extLst>
          </p:nvPr>
        </p:nvGraphicFramePr>
        <p:xfrm>
          <a:off x="215516" y="1397000"/>
          <a:ext cx="8712968" cy="4660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874812" y="5805264"/>
            <a:ext cx="1464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HR 1.61</a:t>
            </a:r>
            <a: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/>
            </a:r>
            <a:b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</a:b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p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&lt; 0.001</a:t>
            </a:r>
            <a:endParaRPr lang="en-US" b="1" dirty="0">
              <a:solidFill>
                <a:schemeClr val="tx2">
                  <a:lumMod val="90000"/>
                </a:schemeClr>
              </a:solidFill>
              <a:latin typeface="Arial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2494992" y="5805264"/>
            <a:ext cx="1464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HR 1.49</a:t>
            </a:r>
            <a: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/>
            </a:r>
            <a:b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</a:b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p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&lt; 0.001</a:t>
            </a:r>
            <a:endParaRPr lang="en-US" b="1" dirty="0">
              <a:solidFill>
                <a:schemeClr val="tx2">
                  <a:lumMod val="90000"/>
                </a:schemeClr>
              </a:solidFill>
              <a:latin typeface="Arial" charset="0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103948" y="5805264"/>
            <a:ext cx="1464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HR 1.29</a:t>
            </a:r>
            <a: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/>
            </a:r>
            <a:b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</a:b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p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= 0.033</a:t>
            </a:r>
            <a:endParaRPr lang="en-US" b="1" dirty="0">
              <a:solidFill>
                <a:schemeClr val="tx2">
                  <a:lumMod val="90000"/>
                </a:schemeClr>
              </a:solidFill>
              <a:latin typeface="Arial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760132" y="5805264"/>
            <a:ext cx="1464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HR 1.54</a:t>
            </a:r>
            <a: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/>
            </a:r>
            <a:b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</a:b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p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= 0.076</a:t>
            </a:r>
            <a:endParaRPr lang="en-US" b="1" dirty="0">
              <a:solidFill>
                <a:schemeClr val="tx2">
                  <a:lumMod val="90000"/>
                </a:schemeClr>
              </a:solidFill>
              <a:latin typeface="Arial" charset="0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7380312" y="5805264"/>
            <a:ext cx="1464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HR 1.56</a:t>
            </a:r>
            <a: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/>
            </a:r>
            <a:br>
              <a:rPr lang="en-US" b="1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</a:b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p =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0.30</a:t>
            </a:r>
            <a:endParaRPr lang="en-US" b="1" dirty="0">
              <a:solidFill>
                <a:schemeClr val="tx2">
                  <a:lumMod val="90000"/>
                </a:schemeClr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99592" y="1213592"/>
            <a:ext cx="1368152" cy="5232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3-</a:t>
            </a:r>
            <a:r>
              <a:rPr lang="en-US" sz="1400" b="1" i="1" dirty="0" smtClean="0"/>
              <a:t>yr</a:t>
            </a:r>
            <a:r>
              <a:rPr lang="en-US" sz="1400" b="1" dirty="0" smtClean="0"/>
              <a:t> KM </a:t>
            </a:r>
            <a:br>
              <a:rPr lang="en-US" sz="1400" b="1" dirty="0" smtClean="0"/>
            </a:br>
            <a:r>
              <a:rPr lang="en-US" sz="1400" b="1" dirty="0" smtClean="0"/>
              <a:t>rates (%)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3615" y="6397587"/>
            <a:ext cx="4198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* TIMI Major/Minor/Requiring medical attention</a:t>
            </a:r>
            <a:endParaRPr lang="en-US" sz="14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27349"/>
              </p:ext>
            </p:extLst>
          </p:nvPr>
        </p:nvGraphicFramePr>
        <p:xfrm>
          <a:off x="4103949" y="1628799"/>
          <a:ext cx="4716522" cy="1828800"/>
        </p:xfrm>
        <a:graphic>
          <a:graphicData uri="http://schemas.openxmlformats.org/drawingml/2006/table">
            <a:tbl>
              <a:tblPr/>
              <a:tblGrid>
                <a:gridCol w="2171098"/>
                <a:gridCol w="711222"/>
                <a:gridCol w="636356"/>
                <a:gridCol w="561491"/>
                <a:gridCol w="636355"/>
              </a:tblGrid>
              <a:tr h="31143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3-</a:t>
                      </a: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yr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KM rate (%)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err="1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MS Mincho"/>
                          <a:cs typeface="Times New Roman"/>
                        </a:rPr>
                        <a:t>Vora</a:t>
                      </a:r>
                      <a:endParaRPr lang="en-US" sz="1200" b="1" i="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MS Mincho"/>
                          <a:cs typeface="Times New Roman"/>
                        </a:rPr>
                        <a:t>n=8880</a:t>
                      </a:r>
                      <a:endParaRPr lang="en-US" sz="1200" b="1" i="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err="1" smtClean="0">
                          <a:solidFill>
                            <a:srgbClr val="CCECFF"/>
                          </a:solidFill>
                          <a:latin typeface="+mn-lt"/>
                          <a:ea typeface="MS Mincho"/>
                          <a:cs typeface="Times New Roman"/>
                        </a:rPr>
                        <a:t>Plac</a:t>
                      </a:r>
                      <a:endParaRPr lang="en-US" sz="1200" b="1" i="0" dirty="0" smtClean="0">
                        <a:solidFill>
                          <a:srgbClr val="CCECFF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solidFill>
                            <a:srgbClr val="CCECFF"/>
                          </a:solidFill>
                          <a:latin typeface="+mn-lt"/>
                          <a:ea typeface="MS Mincho"/>
                          <a:cs typeface="Times New Roman"/>
                        </a:rPr>
                        <a:t>n=8849</a:t>
                      </a:r>
                      <a:endParaRPr lang="en-US" sz="1200" b="1" i="0" dirty="0">
                        <a:solidFill>
                          <a:srgbClr val="CCECFF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solidFill>
                            <a:srgbClr val="FFFF00"/>
                          </a:solidFill>
                          <a:latin typeface="+mn-lt"/>
                          <a:ea typeface="MS Mincho"/>
                          <a:cs typeface="Times New Roman"/>
                        </a:rPr>
                        <a:t>HR</a:t>
                      </a:r>
                      <a:endParaRPr lang="en-US" sz="1200" b="1" i="0" baseline="0" dirty="0" smtClean="0">
                        <a:solidFill>
                          <a:srgbClr val="FFFF0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p-value</a:t>
                      </a:r>
                    </a:p>
                  </a:txBody>
                  <a:tcPr marL="39077" marR="39077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</a:tr>
              <a:tr h="41108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All-cause death,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 MI, stroke, GUSTO Severe bleeding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10.1</a:t>
                      </a:r>
                      <a:endParaRPr lang="en-US" sz="1600" b="1" i="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rgbClr val="CCECFF"/>
                          </a:solidFill>
                          <a:latin typeface="+mn-lt"/>
                        </a:rPr>
                        <a:t>11.4</a:t>
                      </a:r>
                      <a:endParaRPr lang="en-US" sz="1600" b="1" i="0" dirty="0">
                        <a:solidFill>
                          <a:srgbClr val="CCECFF"/>
                        </a:solidFill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rgbClr val="FFFF00"/>
                          </a:solidFill>
                          <a:latin typeface="+mn-lt"/>
                          <a:ea typeface="MS Mincho"/>
                          <a:cs typeface="Times New Roman"/>
                        </a:rPr>
                        <a:t>0.86</a:t>
                      </a:r>
                      <a:endParaRPr lang="en-US" sz="1600" b="1" i="0" dirty="0">
                        <a:solidFill>
                          <a:srgbClr val="FFFF0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0.003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</a:tr>
              <a:tr h="41108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CV Death, MI, Stroke,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 UCR, GUSTO Mod/Severe bleeding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MS Mincho"/>
                          <a:cs typeface="Times New Roman"/>
                        </a:rPr>
                        <a:t>12.5</a:t>
                      </a:r>
                      <a:endParaRPr lang="en-US" sz="1600" b="1" i="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rgbClr val="CCECFF"/>
                          </a:solidFill>
                          <a:latin typeface="+mn-lt"/>
                          <a:ea typeface="MS Mincho"/>
                          <a:cs typeface="Times New Roman"/>
                        </a:rPr>
                        <a:t>13.4</a:t>
                      </a:r>
                      <a:endParaRPr lang="en-US" sz="1600" b="1" i="0" dirty="0">
                        <a:solidFill>
                          <a:srgbClr val="CCECFF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rgbClr val="FFFF00"/>
                          </a:solidFill>
                          <a:latin typeface="+mn-lt"/>
                          <a:ea typeface="MS Mincho"/>
                          <a:cs typeface="Times New Roman"/>
                        </a:rPr>
                        <a:t>0.91</a:t>
                      </a:r>
                      <a:endParaRPr lang="en-US" sz="1600" b="1" i="0" dirty="0">
                        <a:solidFill>
                          <a:srgbClr val="FFFF0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0.038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20601" y="1232756"/>
            <a:ext cx="2560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Net Clinical Outcome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-1574811" y="3131096"/>
            <a:ext cx="3600400" cy="307777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GUSTO Moderate / Severe Bleeding (%)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1863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1785648" y="2759752"/>
            <a:ext cx="998481" cy="3333544"/>
          </a:xfrm>
          <a:prstGeom prst="rect">
            <a:avLst/>
          </a:prstGeom>
          <a:solidFill>
            <a:srgbClr val="58030A">
              <a:alpha val="52000"/>
            </a:srgb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813061" y="2759752"/>
            <a:ext cx="998481" cy="3333544"/>
          </a:xfrm>
          <a:prstGeom prst="rect">
            <a:avLst/>
          </a:prstGeom>
          <a:solidFill>
            <a:srgbClr val="58030A">
              <a:alpha val="52000"/>
            </a:srgb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6016" y="2759752"/>
            <a:ext cx="997734" cy="3333544"/>
          </a:xfrm>
          <a:prstGeom prst="rect">
            <a:avLst/>
          </a:prstGeom>
          <a:solidFill>
            <a:srgbClr val="58030A">
              <a:alpha val="52000"/>
            </a:srgb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909028" y="2759752"/>
            <a:ext cx="998481" cy="3333544"/>
          </a:xfrm>
          <a:prstGeom prst="rect">
            <a:avLst/>
          </a:prstGeom>
          <a:solidFill>
            <a:srgbClr val="58030A">
              <a:alpha val="52000"/>
            </a:srgb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31733"/>
            <a:ext cx="6955668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Bleeding in Select Subgroups</a:t>
            </a:r>
            <a:br>
              <a:rPr lang="en-US" sz="3200" dirty="0" smtClean="0"/>
            </a:br>
            <a:r>
              <a:rPr lang="en-US" sz="2000" i="1" dirty="0" smtClean="0"/>
              <a:t>Prior MI Cohort</a:t>
            </a:r>
            <a:endParaRPr lang="en-US" sz="2400" i="1" dirty="0" smtClean="0"/>
          </a:p>
        </p:txBody>
      </p:sp>
      <p:pic>
        <p:nvPicPr>
          <p:cNvPr id="6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72229419"/>
              </p:ext>
            </p:extLst>
          </p:nvPr>
        </p:nvGraphicFramePr>
        <p:xfrm>
          <a:off x="215516" y="1124744"/>
          <a:ext cx="8712968" cy="545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2034135"/>
            <a:ext cx="76610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cs typeface="Times New Roman"/>
              </a:rPr>
              <a:t>Age</a:t>
            </a:r>
            <a:endParaRPr lang="en-US" sz="2400" b="1" dirty="0"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7203" y="2034135"/>
            <a:ext cx="120477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cs typeface="Times New Roman"/>
              </a:rPr>
              <a:t>Weight</a:t>
            </a:r>
            <a:endParaRPr lang="en-US" sz="2400" b="1" dirty="0"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4419" y="1911024"/>
            <a:ext cx="1457801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cs typeface="Times New Roman"/>
              </a:rPr>
              <a:t>Prior </a:t>
            </a:r>
            <a:br>
              <a:rPr lang="en-US" sz="2000" b="1" dirty="0" smtClean="0">
                <a:cs typeface="Times New Roman"/>
              </a:rPr>
            </a:br>
            <a:r>
              <a:rPr lang="en-US" sz="2000" b="1" dirty="0" smtClean="0">
                <a:cs typeface="Times New Roman"/>
              </a:rPr>
              <a:t>Stroke/TIA</a:t>
            </a:r>
            <a:endParaRPr lang="en-US" sz="2000" b="1" dirty="0"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54127" y="1911024"/>
            <a:ext cx="1982369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cs typeface="Times New Roman"/>
              </a:rPr>
              <a:t>Any High Risk Feature</a:t>
            </a:r>
            <a:endParaRPr lang="en-US" sz="2000" b="1" dirty="0">
              <a:solidFill>
                <a:srgbClr val="FFFF00"/>
              </a:solidFill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251" y="277163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&lt;75 </a:t>
            </a:r>
            <a:r>
              <a:rPr lang="en-US" b="1" dirty="0" err="1" smtClean="0">
                <a:solidFill>
                  <a:srgbClr val="FFFFCC"/>
                </a:solidFill>
                <a:cs typeface="Times New Roman"/>
              </a:rPr>
              <a:t>yr</a:t>
            </a:r>
            <a:endParaRPr lang="en-US" b="1" dirty="0" smtClean="0">
              <a:solidFill>
                <a:srgbClr val="FFFFCC"/>
              </a:solidFill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35453" y="277163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FFCC"/>
                </a:solidFill>
                <a:cs typeface="Times New Roman"/>
              </a:rPr>
              <a:t>&gt;</a:t>
            </a:r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75 </a:t>
            </a:r>
            <a:r>
              <a:rPr lang="en-US" b="1" dirty="0" err="1" smtClean="0">
                <a:solidFill>
                  <a:srgbClr val="FFFFCC"/>
                </a:solidFill>
                <a:cs typeface="Times New Roman"/>
              </a:rPr>
              <a:t>yr</a:t>
            </a:r>
            <a:endParaRPr lang="en-US" b="1" dirty="0" smtClean="0">
              <a:solidFill>
                <a:srgbClr val="FFFFCC"/>
              </a:solidFill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3808" y="2771636"/>
            <a:ext cx="90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FFCC"/>
                </a:solidFill>
                <a:cs typeface="Times New Roman"/>
              </a:rPr>
              <a:t>&gt;</a:t>
            </a:r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60 kg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34407" y="2771636"/>
            <a:ext cx="90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&lt;60 kg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15661" y="277163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No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41579" y="2771636"/>
            <a:ext cx="58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Yes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67889" y="277163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29811" y="2771636"/>
            <a:ext cx="58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cs typeface="Times New Roman"/>
              </a:rPr>
              <a:t>Yes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1379808" y="4400236"/>
            <a:ext cx="3160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3-</a:t>
            </a:r>
            <a:r>
              <a:rPr lang="en-US" b="1" i="1" dirty="0"/>
              <a:t>yr</a:t>
            </a:r>
            <a:r>
              <a:rPr lang="en-US" b="1" dirty="0"/>
              <a:t> Kaplan-Meier rates (%)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2784286" y="1700808"/>
            <a:ext cx="36004" cy="50045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4824755" y="1700808"/>
            <a:ext cx="36004" cy="50045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6863926" y="1700808"/>
            <a:ext cx="36004" cy="50045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07504" y="1213592"/>
            <a:ext cx="2160240" cy="707886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FF00"/>
                </a:solidFill>
              </a:rPr>
              <a:t>GUSTO Mod/Severe Bleeding</a:t>
            </a:r>
          </a:p>
        </p:txBody>
      </p:sp>
    </p:spTree>
    <p:extLst>
      <p:ext uri="{BB962C8B-B14F-4D97-AF65-F5344CB8AC3E}">
        <p14:creationId xmlns:p14="http://schemas.microsoft.com/office/powerpoint/2010/main" val="193667658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826468"/>
            <a:ext cx="4318000" cy="4914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6468"/>
            <a:ext cx="4470400" cy="4914900"/>
          </a:xfrm>
          <a:prstGeom prst="rect">
            <a:avLst/>
          </a:prstGeom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9756"/>
            <a:ext cx="7010400" cy="1143000"/>
          </a:xfrm>
        </p:spPr>
        <p:txBody>
          <a:bodyPr/>
          <a:lstStyle/>
          <a:p>
            <a:pPr algn="r" eaLnBrk="1" hangingPunct="1"/>
            <a:r>
              <a:rPr lang="en-US" sz="3200" dirty="0" smtClean="0"/>
              <a:t>Efficacy </a:t>
            </a:r>
            <a:r>
              <a:rPr lang="en-US" sz="3200" dirty="0"/>
              <a:t>Evaluation</a:t>
            </a:r>
            <a:r>
              <a:rPr lang="en-US" dirty="0"/>
              <a:t/>
            </a:r>
            <a:br>
              <a:rPr lang="en-US" dirty="0"/>
            </a:br>
            <a:r>
              <a:rPr lang="en-US" sz="2000" i="1" dirty="0" smtClean="0"/>
              <a:t>Low Bleeding Risk </a:t>
            </a:r>
            <a:r>
              <a:rPr lang="en-US" sz="2000" i="1" dirty="0"/>
              <a:t>Cohort (N= 14,909)</a:t>
            </a:r>
            <a:endParaRPr lang="en-US" dirty="0" smtClean="0"/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323850" y="1089025"/>
            <a:ext cx="8455025" cy="26988"/>
          </a:xfrm>
          <a:prstGeom prst="rect">
            <a:avLst/>
          </a:prstGeom>
          <a:gradFill rotWithShape="1">
            <a:gsLst>
              <a:gs pos="0">
                <a:srgbClr val="5C5030"/>
              </a:gs>
              <a:gs pos="50000">
                <a:srgbClr val="C6AD68"/>
              </a:gs>
              <a:gs pos="100000">
                <a:srgbClr val="5C503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366742" y="1268760"/>
            <a:ext cx="1553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CV Death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4738" y="385686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6.8%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80620" y="261298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8.6%</a:t>
            </a:r>
            <a:endParaRPr lang="en-US" b="1" dirty="0"/>
          </a:p>
        </p:txBody>
      </p:sp>
      <p:pic>
        <p:nvPicPr>
          <p:cNvPr id="14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9967" y="6154738"/>
            <a:ext cx="484187" cy="70326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104456" y="3244798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ECFF"/>
                </a:solidFill>
              </a:rPr>
              <a:t>Placebo</a:t>
            </a:r>
            <a:endParaRPr lang="en-US" dirty="0">
              <a:solidFill>
                <a:srgbClr val="CCEC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3768" y="4751856"/>
            <a:ext cx="129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Vorapaxar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95736" y="1948654"/>
            <a:ext cx="1480667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FFFF00"/>
                </a:solidFill>
              </a:rPr>
              <a:t>HR </a:t>
            </a:r>
            <a:r>
              <a:rPr lang="en-US" sz="2000" b="1" dirty="0" smtClean="0">
                <a:solidFill>
                  <a:srgbClr val="FFFF00"/>
                </a:solidFill>
              </a:rPr>
              <a:t>0.75</a:t>
            </a:r>
            <a:r>
              <a:rPr lang="en-US" sz="2000" b="1" dirty="0">
                <a:solidFill>
                  <a:srgbClr val="FFFF00"/>
                </a:solidFill>
              </a:rPr>
              <a:t/>
            </a:r>
            <a:br>
              <a:rPr lang="en-US" sz="2000" b="1" dirty="0">
                <a:solidFill>
                  <a:srgbClr val="FFFF00"/>
                </a:solidFill>
              </a:rPr>
            </a:br>
            <a:r>
              <a:rPr lang="en-US" sz="2000" b="1" i="1" dirty="0" smtClean="0">
                <a:solidFill>
                  <a:srgbClr val="FFFF00"/>
                </a:solidFill>
              </a:rPr>
              <a:t>p &lt; 0.0001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265713" y="1268760"/>
            <a:ext cx="3587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CV Death, MI, or Stroke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11287" y="422961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1.5%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154829" y="279765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2.0%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2220" y="1948654"/>
            <a:ext cx="1195361" cy="70787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HR </a:t>
            </a:r>
            <a:r>
              <a:rPr lang="en-US" sz="2000" b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0.73</a:t>
            </a:r>
            <a:r>
              <a:rPr lang="en-US" sz="2000" b="1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000" b="1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sz="2000" b="1" i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 = 0.02</a:t>
            </a:r>
            <a:endParaRPr lang="en-US" sz="2000" b="1" i="1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13731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73038"/>
            <a:ext cx="695566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pic>
        <p:nvPicPr>
          <p:cNvPr id="6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36492" y="1274733"/>
            <a:ext cx="84201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added to standard of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care including aspirin ± thienopyridine in stable </a:t>
            </a:r>
            <a:r>
              <a:rPr lang="en-US" sz="3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pts 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w/ </a:t>
            </a:r>
            <a:r>
              <a:rPr kumimoji="0" lang="en-US" sz="3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hx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prior MI, vorapaxar significantly:</a:t>
            </a:r>
            <a:endParaRPr lang="en-US" sz="3000" b="1" i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lvl="1" indent="-28416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↓ CV death, MI, or stroke</a:t>
            </a:r>
          </a:p>
          <a:p>
            <a:pPr lvl="1" indent="-28416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↑ mod &amp; severe bleeding</a:t>
            </a:r>
          </a:p>
          <a:p>
            <a:pPr lvl="1" indent="-28416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Improved net clinical outcome</a:t>
            </a:r>
          </a:p>
          <a:p>
            <a:pPr marL="457200" indent="-457200">
              <a:spcBef>
                <a:spcPts val="2400"/>
              </a:spcBef>
            </a:pPr>
            <a:r>
              <a:rPr lang="en-US" sz="3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benefit of vorapaxar was consistent:</a:t>
            </a:r>
          </a:p>
          <a:p>
            <a:pPr lvl="1" indent="-28416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Regardless of the timing of MI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8416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Both early (&lt;1 </a:t>
            </a:r>
            <a:r>
              <a:rPr lang="en-US" sz="2800" b="1" kern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yr</a:t>
            </a: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and late (&gt;1 </a:t>
            </a:r>
            <a:r>
              <a:rPr lang="en-US" sz="2800" b="1" kern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yr</a:t>
            </a: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from </a:t>
            </a:r>
            <a:r>
              <a:rPr lang="en-US" sz="2800" b="1" kern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rando</a:t>
            </a: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</a:p>
          <a:p>
            <a:pPr lvl="1" indent="-28416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 or without thienopyridine 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73038"/>
            <a:ext cx="695566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323850" y="1089025"/>
            <a:ext cx="8455025" cy="26988"/>
          </a:xfrm>
          <a:prstGeom prst="rect">
            <a:avLst/>
          </a:prstGeom>
          <a:gradFill rotWithShape="1">
            <a:gsLst>
              <a:gs pos="0">
                <a:srgbClr val="5C5030"/>
              </a:gs>
              <a:gs pos="50000">
                <a:srgbClr val="C6AD68"/>
              </a:gs>
              <a:gs pos="100000">
                <a:srgbClr val="5C503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268760"/>
            <a:ext cx="8569325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75000"/>
              </a:spcBef>
            </a:pPr>
            <a:r>
              <a:rPr lang="en-US" sz="36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</a:t>
            </a:r>
            <a:r>
              <a:rPr lang="en-US" sz="3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appropriately selected </a:t>
            </a:r>
            <a:r>
              <a:rPr lang="en-US" sz="36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patients</a:t>
            </a:r>
            <a:r>
              <a:rPr lang="en-US" sz="36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o</a:t>
            </a:r>
            <a:r>
              <a:rPr lang="en-US" sz="36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ur findings demonstrate the </a:t>
            </a:r>
            <a:r>
              <a:rPr lang="en-US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benefit of prolonged antiplatelet therapy </a:t>
            </a:r>
            <a:r>
              <a:rPr lang="en-US" sz="36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inhibition of PAR-1, </a:t>
            </a:r>
            <a:r>
              <a:rPr lang="en-US" sz="3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added </a:t>
            </a:r>
            <a:r>
              <a:rPr lang="en-US" sz="3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ASA</a:t>
            </a:r>
            <a:r>
              <a:rPr lang="en-US" sz="36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6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thienopyridine for </a:t>
            </a:r>
            <a:r>
              <a:rPr lang="en-US" sz="3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long-term 2° prevention </a:t>
            </a:r>
            <a:r>
              <a:rPr lang="en-US" sz="36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patients </a:t>
            </a:r>
            <a:r>
              <a:rPr lang="en-US" sz="36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with prior </a:t>
            </a:r>
            <a:r>
              <a:rPr lang="en-US" sz="36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</a:t>
            </a:r>
            <a:endParaRPr lang="en-US" sz="3600" b="1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53" y="1712889"/>
            <a:ext cx="3059832" cy="478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1800" y="4581128"/>
            <a:ext cx="361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FFFF00"/>
                </a:solidFill>
              </a:rPr>
              <a:t>www.thelancet.com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53" y="2370123"/>
            <a:ext cx="8611970" cy="18499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available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4796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 eaLnBrk="1" hangingPunct="1"/>
            <a:r>
              <a:rPr lang="en-US" sz="3200" dirty="0" smtClean="0"/>
              <a:t>Background</a:t>
            </a:r>
            <a:endParaRPr lang="en-US" sz="3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304764"/>
            <a:ext cx="8460940" cy="507656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/>
              <a:t>The </a:t>
            </a:r>
            <a:r>
              <a:rPr lang="en-US" sz="3200" dirty="0" smtClean="0"/>
              <a:t>benefit of </a:t>
            </a:r>
            <a:r>
              <a:rPr lang="en-US" sz="3200" dirty="0"/>
              <a:t>adding other antiplatelet drugs to aspirin for long-term 2</a:t>
            </a:r>
            <a:r>
              <a:rPr lang="en-US" sz="3200" dirty="0" smtClean="0"/>
              <a:t>° prevention in </a:t>
            </a:r>
            <a:r>
              <a:rPr lang="en-US" sz="3200" i="1" dirty="0">
                <a:solidFill>
                  <a:srgbClr val="FFFF99"/>
                </a:solidFill>
              </a:rPr>
              <a:t>stable patients </a:t>
            </a:r>
            <a:r>
              <a:rPr lang="en-US" sz="3200" dirty="0"/>
              <a:t>with prior MI is uncertain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Vorapaxar </a:t>
            </a:r>
            <a:r>
              <a:rPr lang="en-US" sz="3200" dirty="0"/>
              <a:t>inhibits platelet activation by </a:t>
            </a:r>
            <a:r>
              <a:rPr lang="en-US" sz="3200" dirty="0" smtClean="0"/>
              <a:t>antagonizing </a:t>
            </a:r>
            <a:r>
              <a:rPr lang="en-US" sz="3200" dirty="0"/>
              <a:t>thrombin-mediated activation of the </a:t>
            </a:r>
            <a:r>
              <a:rPr lang="en-US" sz="3200" dirty="0" smtClean="0"/>
              <a:t>protease activated receptor (PAR)-1 </a:t>
            </a:r>
          </a:p>
        </p:txBody>
      </p:sp>
    </p:spTree>
    <p:extLst>
      <p:ext uri="{BB962C8B-B14F-4D97-AF65-F5344CB8AC3E}">
        <p14:creationId xmlns:p14="http://schemas.microsoft.com/office/powerpoint/2010/main" val="6120420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787286" y="1233774"/>
            <a:ext cx="2902853" cy="715089"/>
          </a:xfrm>
          <a:prstGeom prst="roundRect">
            <a:avLst/>
          </a:prstGeom>
          <a:solidFill>
            <a:srgbClr val="80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Prior MI, </a:t>
            </a:r>
            <a:r>
              <a:rPr lang="en-US" b="1" dirty="0"/>
              <a:t>CVA, or </a:t>
            </a:r>
            <a:r>
              <a:rPr lang="en-US" b="1" dirty="0" smtClean="0"/>
              <a:t>PAD</a:t>
            </a:r>
          </a:p>
          <a:p>
            <a:pPr algn="ctr"/>
            <a:r>
              <a:rPr lang="en-US" b="1" dirty="0" smtClean="0">
                <a:sym typeface="Symbol" pitchFamily="18" charset="2"/>
              </a:rPr>
              <a:t>N=26,449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11161" y="3511549"/>
            <a:ext cx="1752624" cy="9194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</a:rPr>
              <a:t>Vorapaxar</a:t>
            </a:r>
            <a:endParaRPr lang="en-US" sz="2400" b="1" dirty="0">
              <a:solidFill>
                <a:schemeClr val="accent4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2.5 mg/d</a:t>
            </a:r>
            <a:endParaRPr lang="en-US" sz="20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6148" name="AutoShape 4"/>
          <p:cNvCxnSpPr>
            <a:cxnSpLocks noChangeShapeType="1"/>
            <a:stCxn id="6146" idx="2"/>
            <a:endCxn id="13315" idx="0"/>
          </p:cNvCxnSpPr>
          <p:nvPr/>
        </p:nvCxnSpPr>
        <p:spPr bwMode="auto">
          <a:xfrm rot="5400000">
            <a:off x="2181750" y="1454586"/>
            <a:ext cx="1562686" cy="255124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67636" y="3511549"/>
            <a:ext cx="1817648" cy="919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274320" rIns="27432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</a:rPr>
              <a:t>Placebo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</a:rPr>
              <a:t>    </a:t>
            </a:r>
            <a:endParaRPr lang="en-US" sz="24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90355" y="2954331"/>
            <a:ext cx="3788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RANDOMIZE 1:1 DOUBLE </a:t>
            </a:r>
            <a:r>
              <a:rPr lang="en-US" b="1" dirty="0" smtClean="0"/>
              <a:t>BLIND</a:t>
            </a:r>
            <a:endParaRPr lang="en-US" b="1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86104" y="5031492"/>
            <a:ext cx="2722562" cy="863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Follow up Visits</a:t>
            </a:r>
            <a:br>
              <a:rPr lang="en-US" sz="1600" b="1" dirty="0"/>
            </a:br>
            <a:r>
              <a:rPr lang="en-US" sz="1600" b="1" dirty="0"/>
              <a:t>Day 30, Mo 4, Mo 8, Mo 12</a:t>
            </a:r>
            <a:br>
              <a:rPr lang="en-US" sz="1600" b="1" dirty="0"/>
            </a:br>
            <a:r>
              <a:rPr lang="en-US" sz="1600" b="1" dirty="0"/>
              <a:t>Q6 months</a:t>
            </a:r>
            <a:endParaRPr lang="en-US" sz="1600" b="1" i="1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07604" y="2096852"/>
            <a:ext cx="3202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Standard </a:t>
            </a:r>
            <a:r>
              <a:rPr lang="en-US" sz="1400" b="1" dirty="0" smtClean="0"/>
              <a:t>care </a:t>
            </a:r>
            <a:br>
              <a:rPr lang="en-US" sz="1400" b="1" dirty="0" smtClean="0"/>
            </a:br>
            <a:r>
              <a:rPr lang="en-US" sz="1400" b="1" dirty="0" smtClean="0"/>
              <a:t>including </a:t>
            </a:r>
            <a:r>
              <a:rPr lang="en-US" sz="1400" b="1" dirty="0"/>
              <a:t>oral </a:t>
            </a:r>
            <a:r>
              <a:rPr lang="en-US" sz="1400" b="1" dirty="0" err="1"/>
              <a:t>antiplt</a:t>
            </a:r>
            <a:r>
              <a:rPr lang="en-US" sz="1400" b="1" dirty="0"/>
              <a:t> </a:t>
            </a:r>
            <a:r>
              <a:rPr lang="en-US" sz="1400" b="1" dirty="0" err="1"/>
              <a:t>rx</a:t>
            </a:r>
            <a:endParaRPr lang="en-US" sz="1400" b="1" dirty="0"/>
          </a:p>
        </p:txBody>
      </p:sp>
      <p:cxnSp>
        <p:nvCxnSpPr>
          <p:cNvPr id="6154" name="AutoShape 10"/>
          <p:cNvCxnSpPr>
            <a:cxnSpLocks noChangeShapeType="1"/>
            <a:endCxn id="6151" idx="0"/>
          </p:cNvCxnSpPr>
          <p:nvPr/>
        </p:nvCxnSpPr>
        <p:spPr bwMode="auto">
          <a:xfrm rot="16200000" flipH="1">
            <a:off x="2767158" y="3351265"/>
            <a:ext cx="600542" cy="275991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155" name="AutoShape 11"/>
          <p:cNvCxnSpPr>
            <a:cxnSpLocks noChangeShapeType="1"/>
            <a:endCxn id="6151" idx="0"/>
          </p:cNvCxnSpPr>
          <p:nvPr/>
        </p:nvCxnSpPr>
        <p:spPr bwMode="auto">
          <a:xfrm rot="5400000">
            <a:off x="5461652" y="3416684"/>
            <a:ext cx="600542" cy="26290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pic>
        <p:nvPicPr>
          <p:cNvPr id="6156" name="Picture 12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6021388"/>
            <a:ext cx="48418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743338" y="6163395"/>
            <a:ext cx="1419225" cy="4349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Final Visit</a:t>
            </a:r>
            <a:endParaRPr lang="en-US" sz="2000" b="1" i="1"/>
          </a:p>
        </p:txBody>
      </p:sp>
      <p:cxnSp>
        <p:nvCxnSpPr>
          <p:cNvPr id="6158" name="AutoShape 14"/>
          <p:cNvCxnSpPr>
            <a:cxnSpLocks noChangeShapeType="1"/>
            <a:stCxn id="6157" idx="0"/>
            <a:endCxn id="6151" idx="2"/>
          </p:cNvCxnSpPr>
          <p:nvPr/>
        </p:nvCxnSpPr>
        <p:spPr bwMode="auto">
          <a:xfrm rot="16200000" flipV="1">
            <a:off x="4316017" y="6026461"/>
            <a:ext cx="268303" cy="55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959494" y="4889520"/>
            <a:ext cx="3059832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6AD68"/>
                </a:solidFill>
              </a:rPr>
              <a:t>Primary Efficacy Analysis:</a:t>
            </a:r>
          </a:p>
          <a:p>
            <a:pPr marL="400050" indent="-342900">
              <a:buFont typeface="+mj-lt"/>
              <a:buAutoNum type="arabicPeriod"/>
            </a:pPr>
            <a:r>
              <a:rPr lang="en-US" sz="1600" b="1" dirty="0" smtClean="0"/>
              <a:t>CVD/MI/Stroke</a:t>
            </a:r>
          </a:p>
          <a:p>
            <a:pPr marL="400050" indent="-342900">
              <a:buFont typeface="+mj-lt"/>
              <a:buAutoNum type="arabicPeriod"/>
            </a:pPr>
            <a:r>
              <a:rPr lang="en-US" sz="1600" b="1" dirty="0" smtClean="0"/>
              <a:t>CVD/MI/Stroke/Urgent Coronary </a:t>
            </a:r>
            <a:r>
              <a:rPr lang="en-US" sz="1600" b="1" dirty="0" err="1" smtClean="0"/>
              <a:t>Revasc</a:t>
            </a:r>
            <a:endParaRPr lang="en-US" sz="1600" b="1" dirty="0" smtClean="0"/>
          </a:p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C6AD68"/>
                </a:solidFill>
              </a:rPr>
              <a:t>Principal Safety EP</a:t>
            </a:r>
            <a:r>
              <a:rPr lang="en-US" sz="1600" b="1" dirty="0">
                <a:solidFill>
                  <a:srgbClr val="C6AD68"/>
                </a:solidFill>
              </a:rPr>
              <a:t>:</a:t>
            </a:r>
          </a:p>
          <a:p>
            <a:pPr marL="228600" indent="-171450">
              <a:buFont typeface="Arial" pitchFamily="34" charset="0"/>
              <a:buChar char="•"/>
            </a:pPr>
            <a:r>
              <a:rPr lang="en-US" sz="1600" b="1" dirty="0" smtClean="0"/>
              <a:t>GUSTO Mod/</a:t>
            </a:r>
            <a:r>
              <a:rPr lang="en-US" sz="1600" b="1" dirty="0" err="1" smtClean="0"/>
              <a:t>Sev</a:t>
            </a:r>
            <a:r>
              <a:rPr lang="en-US" sz="1600" b="1" dirty="0" smtClean="0"/>
              <a:t> bleeding</a:t>
            </a:r>
            <a:endParaRPr lang="en-US" sz="1600" b="1" dirty="0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-174690" y="5072085"/>
            <a:ext cx="34101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Median F/U </a:t>
            </a:r>
            <a:br>
              <a:rPr lang="en-US" b="1" dirty="0" smtClean="0"/>
            </a:br>
            <a:r>
              <a:rPr lang="en-US" b="1" dirty="0" smtClean="0"/>
              <a:t>30 Months</a:t>
            </a:r>
            <a:endParaRPr lang="en-US" b="1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796136" y="1305783"/>
            <a:ext cx="3221019" cy="947777"/>
          </a:xfrm>
          <a:prstGeom prst="roundRect">
            <a:avLst/>
          </a:prstGeom>
          <a:solidFill>
            <a:schemeClr val="accent4">
              <a:lumMod val="1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177800" indent="-177800">
              <a:spcBef>
                <a:spcPts val="200"/>
              </a:spcBef>
            </a:pPr>
            <a:r>
              <a:rPr lang="en-US" sz="1600" b="1" u="sng" dirty="0" smtClean="0">
                <a:solidFill>
                  <a:srgbClr val="C6AD68"/>
                </a:solidFill>
              </a:rPr>
              <a:t>Prior MI Inclusion:</a:t>
            </a:r>
          </a:p>
          <a:p>
            <a:pPr>
              <a:spcBef>
                <a:spcPts val="200"/>
              </a:spcBef>
            </a:pPr>
            <a:r>
              <a:rPr lang="en-US" sz="1600" b="1" dirty="0" smtClean="0"/>
              <a:t>Type 1 MI &gt;2 wks and &lt;12 months before randomization</a:t>
            </a:r>
            <a:endParaRPr lang="en-US" sz="1600" b="1" dirty="0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1828800" y="325395"/>
            <a:ext cx="6919664" cy="80328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6AD6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Trial Design</a:t>
            </a:r>
          </a:p>
        </p:txBody>
      </p:sp>
      <p:cxnSp>
        <p:nvCxnSpPr>
          <p:cNvPr id="72" name="Elbow Connector 71"/>
          <p:cNvCxnSpPr>
            <a:stCxn id="6146" idx="2"/>
            <a:endCxn id="13317" idx="0"/>
          </p:cNvCxnSpPr>
          <p:nvPr/>
        </p:nvCxnSpPr>
        <p:spPr bwMode="auto">
          <a:xfrm rot="16200000" flipH="1">
            <a:off x="4876243" y="1311332"/>
            <a:ext cx="1562686" cy="283774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892402" y="3319461"/>
            <a:ext cx="2901416" cy="83099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 smtClean="0"/>
              <a:t>Stratified by:</a:t>
            </a:r>
          </a:p>
          <a:p>
            <a:pPr marL="342900" indent="-342900">
              <a:buAutoNum type="arabicParenR"/>
            </a:pPr>
            <a:r>
              <a:rPr lang="en-US" sz="1600" b="1" dirty="0" smtClean="0">
                <a:solidFill>
                  <a:srgbClr val="FFFF00"/>
                </a:solidFill>
              </a:rPr>
              <a:t>Qualifying Disease State</a:t>
            </a:r>
          </a:p>
          <a:p>
            <a:pPr marL="342900" indent="-342900">
              <a:buAutoNum type="arabicParenR"/>
            </a:pPr>
            <a:r>
              <a:rPr lang="en-US" sz="1600" b="1" dirty="0" smtClean="0"/>
              <a:t>Use of thienopyridine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440" y="1124744"/>
            <a:ext cx="282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Morrow et al. N </a:t>
            </a:r>
            <a:r>
              <a:rPr lang="en-US" sz="1000" b="1" dirty="0" err="1" smtClean="0"/>
              <a:t>Engl</a:t>
            </a:r>
            <a:r>
              <a:rPr lang="en-US" sz="1000" b="1" dirty="0" smtClean="0"/>
              <a:t> J Med 2012</a:t>
            </a:r>
            <a:br>
              <a:rPr lang="en-US" sz="1000" b="1" dirty="0" smtClean="0"/>
            </a:br>
            <a:r>
              <a:rPr lang="en-US" sz="1000" b="1" dirty="0" err="1" smtClean="0"/>
              <a:t>ClinicalTrials.gov</a:t>
            </a:r>
            <a:r>
              <a:rPr lang="en-US" sz="1000" b="1" dirty="0" smtClean="0"/>
              <a:t> NCT00526474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6608256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6632"/>
            <a:ext cx="6991672" cy="1143000"/>
          </a:xfrm>
        </p:spPr>
        <p:txBody>
          <a:bodyPr/>
          <a:lstStyle/>
          <a:p>
            <a:pPr eaLnBrk="1" hangingPunct="1"/>
            <a:r>
              <a:rPr lang="en-US" sz="3000" u="sng" dirty="0" smtClean="0"/>
              <a:t>Background</a:t>
            </a:r>
            <a:r>
              <a:rPr lang="en-US" sz="3000" dirty="0" smtClean="0"/>
              <a:t> – 1° Efficacy  Evaluation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Overall Population</a:t>
            </a:r>
            <a:endParaRPr lang="en-US" dirty="0" smtClean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63538" y="1193800"/>
            <a:ext cx="3756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CV Death, MI, or Stroke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44408" y="250915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9.3%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44408" y="200509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10.5%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16870" y="2960948"/>
            <a:ext cx="2751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Hazard Ratio 0.87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p &lt; 0.001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14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402895" y="1887215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= 26449</a:t>
            </a:r>
          </a:p>
          <a:p>
            <a:r>
              <a:rPr lang="en-US" sz="2000" b="1" dirty="0" smtClean="0"/>
              <a:t>Mean f/u: 2.5 years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56176" y="2123141"/>
            <a:ext cx="1476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99CCFF"/>
                </a:solidFill>
              </a:rPr>
              <a:t>Placebo</a:t>
            </a:r>
            <a:endParaRPr lang="en-US" sz="2200" dirty="0">
              <a:solidFill>
                <a:srgbClr val="99CC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8244" y="3392996"/>
            <a:ext cx="1543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Vorapaxar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7106" y="4581128"/>
            <a:ext cx="3206059" cy="677108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37160" tIns="91440" rIns="137160" bIns="91440" rtlCol="0">
            <a:spAutoFit/>
          </a:bodyPr>
          <a:lstStyle/>
          <a:p>
            <a:r>
              <a:rPr lang="en-US" sz="1600" b="1" dirty="0" smtClean="0"/>
              <a:t>GUSTO Mod/</a:t>
            </a:r>
            <a:r>
              <a:rPr lang="en-US" sz="1600" b="1" dirty="0" err="1" smtClean="0"/>
              <a:t>Sev</a:t>
            </a:r>
            <a:r>
              <a:rPr lang="en-US" sz="1600" b="1" dirty="0" smtClean="0"/>
              <a:t> at 3 yrs</a:t>
            </a:r>
          </a:p>
          <a:p>
            <a:r>
              <a:rPr lang="en-US" sz="1600" b="1" i="1" dirty="0" smtClean="0"/>
              <a:t>  4.2 v. 2.5%, HR 1.66, p&lt;0.001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32140" y="6309320"/>
            <a:ext cx="282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Morrow et al. N </a:t>
            </a:r>
            <a:r>
              <a:rPr lang="en-US" sz="1000" b="1" dirty="0" err="1" smtClean="0"/>
              <a:t>Engl</a:t>
            </a:r>
            <a:r>
              <a:rPr lang="en-US" sz="1000" b="1" dirty="0" smtClean="0"/>
              <a:t> J Med 2012</a:t>
            </a:r>
            <a:br>
              <a:rPr lang="en-US" sz="1000" b="1" dirty="0" smtClean="0"/>
            </a:br>
            <a:r>
              <a:rPr lang="en-US" sz="1000" b="1" dirty="0" smtClean="0"/>
              <a:t>ClinicalTrials.gov NCT00526474c</a:t>
            </a:r>
            <a:endParaRPr lang="en-US" sz="1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837" y="1484784"/>
            <a:ext cx="8667849" cy="514857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6632"/>
            <a:ext cx="7010400" cy="1143000"/>
          </a:xfrm>
          <a:noFill/>
          <a:ln/>
        </p:spPr>
        <p:txBody>
          <a:bodyPr/>
          <a:lstStyle/>
          <a:p>
            <a:pPr algn="r"/>
            <a:r>
              <a:rPr lang="en-US" sz="3200" dirty="0" smtClean="0"/>
              <a:t>Statistical Methods</a:t>
            </a:r>
            <a:br>
              <a:rPr lang="en-US" sz="3200" dirty="0" smtClean="0"/>
            </a:br>
            <a:r>
              <a:rPr lang="en-US" sz="2000" i="1" dirty="0"/>
              <a:t>Prior MI Cohort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23528" y="1273544"/>
            <a:ext cx="86049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sz="2600" b="1" dirty="0" smtClean="0">
                <a:solidFill>
                  <a:srgbClr val="99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Prior MI Cohort</a:t>
            </a:r>
          </a:p>
          <a:p>
            <a:pPr marL="457200" indent="-457200" eaLnBrk="1" hangingPunct="1">
              <a:spcBef>
                <a:spcPts val="600"/>
              </a:spcBef>
              <a:buFont typeface="Arial"/>
              <a:buChar char="•"/>
            </a:pP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Prospectively </a:t>
            </a:r>
            <a:r>
              <a:rPr lang="en-US" sz="2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defined subgroup </a:t>
            </a: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of 1° interest</a:t>
            </a:r>
            <a:endParaRPr lang="en-US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 pitchFamily="18" charset="2"/>
            </a:endParaRPr>
          </a:p>
          <a:p>
            <a:pPr marL="457200" indent="-457200" eaLnBrk="1" hangingPunct="1">
              <a:spcBef>
                <a:spcPts val="600"/>
              </a:spcBef>
              <a:buFont typeface="Arial"/>
              <a:buChar char="•"/>
            </a:pP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17,779 patients (67</a:t>
            </a:r>
            <a:r>
              <a:rPr lang="en-US" sz="2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% of total trial </a:t>
            </a: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population)</a:t>
            </a:r>
            <a:endParaRPr lang="en-US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 pitchFamily="18" charset="2"/>
            </a:endParaRPr>
          </a:p>
          <a:p>
            <a:pPr marL="342900" indent="-342900" eaLnBrk="1" hangingPunct="1">
              <a:spcBef>
                <a:spcPts val="600"/>
              </a:spcBef>
            </a:pPr>
            <a:r>
              <a:rPr lang="en-US" sz="2600" b="1" dirty="0">
                <a:solidFill>
                  <a:srgbClr val="99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Low-bleeding </a:t>
            </a:r>
            <a:r>
              <a:rPr lang="en-US" sz="2600" b="1" dirty="0" smtClean="0">
                <a:solidFill>
                  <a:srgbClr val="99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Risk </a:t>
            </a:r>
            <a:r>
              <a:rPr lang="en-US" sz="2600" b="1" dirty="0">
                <a:solidFill>
                  <a:srgbClr val="99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Cohort</a:t>
            </a:r>
          </a:p>
          <a:p>
            <a:pPr marL="457200" indent="-457200" eaLnBrk="1" hangingPunct="1">
              <a:spcBef>
                <a:spcPts val="600"/>
              </a:spcBef>
              <a:buFont typeface="Arial"/>
              <a:buChar char="•"/>
            </a:pP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Based on prior studies</a:t>
            </a:r>
            <a:r>
              <a:rPr lang="en-US" sz="2600" b="1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1</a:t>
            </a: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, we </a:t>
            </a:r>
            <a:r>
              <a:rPr lang="en-US" sz="2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applied previously established criteria </a:t>
            </a: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to identify patients with </a:t>
            </a:r>
            <a:r>
              <a:rPr lang="en-US" sz="2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a low risk of bleeding who have potential for improved net clinical outcomes with potent antiplatelet </a:t>
            </a:r>
            <a:r>
              <a:rPr lang="en-US" sz="2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Rx:</a:t>
            </a:r>
            <a:endParaRPr lang="en-US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 pitchFamily="18" charset="2"/>
            </a:endParaRPr>
          </a:p>
          <a:p>
            <a:pPr marL="914400" lvl="1" indent="-457200" eaLnBrk="1" hangingPunct="1">
              <a:spcBef>
                <a:spcPts val="0"/>
              </a:spcBef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No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hx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 of stroke/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TIA</a:t>
            </a:r>
          </a:p>
          <a:p>
            <a:pPr marL="914400" lvl="1" indent="-457200" eaLnBrk="1" hangingPunct="1">
              <a:spcBef>
                <a:spcPts val="0"/>
              </a:spcBef>
              <a:buFont typeface="Arial"/>
              <a:buChar char="•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Weight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≥60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kg</a:t>
            </a:r>
          </a:p>
          <a:p>
            <a:pPr marL="914400" lvl="1" indent="-457200" eaLnBrk="1" hangingPunct="1">
              <a:spcBef>
                <a:spcPts val="0"/>
              </a:spcBef>
              <a:buFont typeface="Arial"/>
              <a:buChar char="•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Age &lt;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75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yr</a:t>
            </a:r>
            <a:endParaRPr lang="en-US" sz="2400" b="1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 pitchFamily="18" charset="2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-14,909 patients (84% of prior MI cohort)</a:t>
            </a:r>
            <a:endParaRPr lang="en-US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 pitchFamily="18" charset="2"/>
            </a:endParaRPr>
          </a:p>
        </p:txBody>
      </p:sp>
      <p:pic>
        <p:nvPicPr>
          <p:cNvPr id="9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7026" y="6345324"/>
            <a:ext cx="2687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1 </a:t>
            </a:r>
            <a:r>
              <a:rPr lang="en-US" sz="1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Wiviott</a:t>
            </a:r>
            <a:r>
              <a:rPr lang="en-US" sz="1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ymbol" pitchFamily="18" charset="2"/>
              </a:rPr>
              <a:t> SD, et al. NEJM 2007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6632"/>
            <a:ext cx="7010400" cy="1143000"/>
          </a:xfrm>
        </p:spPr>
        <p:txBody>
          <a:bodyPr/>
          <a:lstStyle/>
          <a:p>
            <a:pPr algn="r" eaLnBrk="1" hangingPunct="1"/>
            <a:r>
              <a:rPr lang="en-US" sz="3200" dirty="0" smtClean="0"/>
              <a:t>Baseline Characteristics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i="1" dirty="0"/>
              <a:t>Prior MI Cohort</a:t>
            </a:r>
            <a:endParaRPr lang="en-US" sz="2800" u="sng" dirty="0" smtClean="0"/>
          </a:p>
        </p:txBody>
      </p:sp>
      <p:pic>
        <p:nvPicPr>
          <p:cNvPr id="8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09509"/>
              </p:ext>
            </p:extLst>
          </p:nvPr>
        </p:nvGraphicFramePr>
        <p:xfrm>
          <a:off x="755576" y="1232756"/>
          <a:ext cx="7452829" cy="5297489"/>
        </p:xfrm>
        <a:graphic>
          <a:graphicData uri="http://schemas.openxmlformats.org/drawingml/2006/table">
            <a:tbl>
              <a:tblPr/>
              <a:tblGrid>
                <a:gridCol w="5423548"/>
                <a:gridCol w="2029281"/>
              </a:tblGrid>
              <a:tr h="51128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MS Mincho"/>
                          <a:cs typeface="Times New Roman"/>
                        </a:rPr>
                        <a:t>Prior</a:t>
                      </a:r>
                      <a:r>
                        <a:rPr lang="en-US" sz="16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MS Mincho"/>
                          <a:cs typeface="Times New Roman"/>
                        </a:rPr>
                        <a:t> MI Cohort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MS Mincho"/>
                          <a:cs typeface="Times New Roman"/>
                        </a:rPr>
                        <a:t>N=17,779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kern="1200" dirty="0">
                          <a:solidFill>
                            <a:srgbClr val="C6AD68"/>
                          </a:solidFill>
                          <a:latin typeface="+mj-lt"/>
                          <a:ea typeface="MS Mincho"/>
                          <a:cs typeface="Times New Roman"/>
                        </a:rPr>
                        <a:t>Demographics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226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Age, 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median (</a:t>
                      </a: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IQR)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59 (51-66)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  Age &gt;=75 years (%)</a:t>
                      </a:r>
                      <a:endParaRPr lang="en-US" sz="1800" b="1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Female (%)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21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54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C6AD68"/>
                          </a:solidFill>
                          <a:latin typeface="+mj-lt"/>
                          <a:ea typeface="MS Mincho"/>
                          <a:cs typeface="Times New Roman"/>
                        </a:rPr>
                        <a:t>Clinical Characteristics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Diabetes mellitus (%)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22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Hypertension (%)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63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US" sz="1800" b="1" dirty="0" err="1">
                          <a:latin typeface="+mj-lt"/>
                          <a:ea typeface="MS Mincho"/>
                          <a:cs typeface="Times New Roman"/>
                        </a:rPr>
                        <a:t>Hyperlipidemia</a:t>
                      </a: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(%)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85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j-lt"/>
                          <a:ea typeface="MS Mincho"/>
                          <a:cs typeface="Times New Roman"/>
                        </a:rPr>
                        <a:t>  Current smoker (%)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Prior coronary </a:t>
                      </a:r>
                      <a:r>
                        <a:rPr lang="en-US" sz="1800" b="1" dirty="0" err="1" smtClean="0">
                          <a:latin typeface="+mj-lt"/>
                          <a:ea typeface="MS Mincho"/>
                          <a:cs typeface="Times New Roman"/>
                        </a:rPr>
                        <a:t>revasc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 (%)</a:t>
                      </a:r>
                      <a:endParaRPr lang="en-US" sz="1800" b="1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86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Any cerebrovascular</a:t>
                      </a:r>
                      <a:r>
                        <a:rPr lang="en-US" sz="1800" b="1" baseline="0" dirty="0" smtClean="0">
                          <a:latin typeface="+mj-lt"/>
                          <a:ea typeface="MS Mincho"/>
                          <a:cs typeface="Times New Roman"/>
                        </a:rPr>
                        <a:t> event 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(%)</a:t>
                      </a:r>
                      <a:endParaRPr lang="en-US" sz="1800" b="1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54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C6AD68"/>
                          </a:solidFill>
                          <a:latin typeface="+mj-lt"/>
                          <a:ea typeface="MS Mincho"/>
                          <a:cs typeface="Times New Roman"/>
                        </a:rPr>
                        <a:t>Baseline Medical Therapy</a:t>
                      </a: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Aspirin 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(%)</a:t>
                      </a:r>
                      <a:endParaRPr lang="en-US" sz="1800" b="1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98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D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US" sz="1800" b="1" dirty="0" err="1" smtClean="0">
                          <a:latin typeface="+mj-lt"/>
                          <a:ea typeface="MS Mincho"/>
                          <a:cs typeface="Times New Roman"/>
                        </a:rPr>
                        <a:t>Thienopyridine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 (%)</a:t>
                      </a:r>
                      <a:endParaRPr lang="en-US" sz="1800" b="1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78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MS Mincho"/>
                          <a:cs typeface="Times New Roman"/>
                        </a:rPr>
                        <a:t>  Lipid-lowering </a:t>
                      </a:r>
                      <a:r>
                        <a:rPr lang="en-US" sz="1800" b="1" dirty="0" smtClean="0">
                          <a:latin typeface="+mj-lt"/>
                          <a:ea typeface="MS Mincho"/>
                          <a:cs typeface="Times New Roman"/>
                        </a:rPr>
                        <a:t>therapy (%)</a:t>
                      </a:r>
                      <a:endParaRPr lang="en-US" sz="1800" b="1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96</a:t>
                      </a:r>
                      <a:endParaRPr lang="en-US" sz="1800" b="1" dirty="0"/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50280" y="6489340"/>
            <a:ext cx="4230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FFFF99"/>
                </a:solidFill>
              </a:rPr>
              <a:t>No differences between treatment groups</a:t>
            </a:r>
            <a:endParaRPr lang="en-US" sz="1600" b="1" i="1" dirty="0">
              <a:solidFill>
                <a:srgbClr val="FFFF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6446" y="80628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5715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1509714"/>
            <a:ext cx="8856984" cy="5303662"/>
          </a:xfrm>
          <a:prstGeom prst="rect">
            <a:avLst/>
          </a:prstGeom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06317"/>
            <a:ext cx="6991672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Primary Efficacy </a:t>
            </a:r>
            <a:r>
              <a:rPr lang="en-US" sz="3200" dirty="0"/>
              <a:t>Evaluation</a:t>
            </a:r>
            <a:r>
              <a:rPr lang="en-US" dirty="0"/>
              <a:t/>
            </a:r>
            <a:br>
              <a:rPr lang="en-US" dirty="0"/>
            </a:br>
            <a:r>
              <a:rPr lang="en-US" sz="2000" i="1" dirty="0"/>
              <a:t>Prior MI Cohort</a:t>
            </a:r>
            <a:endParaRPr lang="en-US" dirty="0" smtClean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144868" y="1160748"/>
            <a:ext cx="3756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CV Death, MI, or Stroke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45303" y="288437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8.1%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146025" y="22795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9.7%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08998" y="2745878"/>
            <a:ext cx="2475358" cy="1015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Hazard Ratio 0.80;</a:t>
            </a:r>
          </a:p>
          <a:p>
            <a:r>
              <a:rPr lang="en-US" sz="2000" b="1" dirty="0" smtClean="0">
                <a:solidFill>
                  <a:srgbClr val="FFFF00"/>
                </a:solidFill>
              </a:rPr>
              <a:t>95% CI 0.72 - 0.89</a:t>
            </a:r>
          </a:p>
          <a:p>
            <a:r>
              <a:rPr lang="en-US" sz="2000" b="1" i="1" dirty="0" smtClean="0">
                <a:solidFill>
                  <a:srgbClr val="FFFF00"/>
                </a:solidFill>
              </a:rPr>
              <a:t>p &lt; 0.001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pic>
        <p:nvPicPr>
          <p:cNvPr id="14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310448" y="1880828"/>
            <a:ext cx="1476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CCECFF"/>
                </a:solidFill>
              </a:rPr>
              <a:t>Placebo</a:t>
            </a:r>
            <a:endParaRPr lang="en-US" sz="2200" dirty="0">
              <a:solidFill>
                <a:srgbClr val="CCEC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76588" y="3456490"/>
            <a:ext cx="1543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Vorapaxar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00459" y="1712889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= 17,779</a:t>
            </a:r>
          </a:p>
          <a:p>
            <a:r>
              <a:rPr lang="en-US" sz="2000" b="1" dirty="0" smtClean="0"/>
              <a:t>Mean f/u: 2.5 years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75038"/>
              </p:ext>
            </p:extLst>
          </p:nvPr>
        </p:nvGraphicFramePr>
        <p:xfrm>
          <a:off x="4319972" y="4653136"/>
          <a:ext cx="4711576" cy="1224136"/>
        </p:xfrm>
        <a:graphic>
          <a:graphicData uri="http://schemas.openxmlformats.org/drawingml/2006/table">
            <a:tbl>
              <a:tblPr/>
              <a:tblGrid>
                <a:gridCol w="1297390"/>
                <a:gridCol w="887687"/>
                <a:gridCol w="785263"/>
                <a:gridCol w="716979"/>
                <a:gridCol w="1024257"/>
              </a:tblGrid>
              <a:tr h="28376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Vora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err="1" smtClean="0">
                          <a:ln w="12700"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Plac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HR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P-value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197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 CV Death 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0.84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0.12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1030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   MI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5.7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0.79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&lt;0.001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1030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 Stroke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0.77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191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ln w="12700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0.06</a:t>
                      </a:r>
                      <a:endParaRPr lang="en-US" sz="1800" b="1" i="0" dirty="0">
                        <a:ln w="12700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39077" marR="39077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24463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25760"/>
            <a:ext cx="6991672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Efficacy by Time from </a:t>
            </a:r>
            <a:r>
              <a:rPr lang="en-US" sz="3200" dirty="0" err="1" smtClean="0"/>
              <a:t>Qual</a:t>
            </a:r>
            <a:r>
              <a:rPr lang="en-US" sz="3200" dirty="0" smtClean="0"/>
              <a:t> MI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i="1" dirty="0" smtClean="0"/>
              <a:t>Prior MI Cohort</a:t>
            </a:r>
            <a:endParaRPr lang="en-US" sz="2000" dirty="0" smtClean="0"/>
          </a:p>
        </p:txBody>
      </p:sp>
      <p:pic>
        <p:nvPicPr>
          <p:cNvPr id="6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82929" y="1238220"/>
            <a:ext cx="751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Time from qualifying MI to Randomizations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410356" y="390053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7.1%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99006" y="3498894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8.8%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14915" y="2456892"/>
            <a:ext cx="1203653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HR 0.82</a:t>
            </a:r>
          </a:p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 = 0.011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695" y="1876762"/>
            <a:ext cx="1894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99"/>
                </a:solidFill>
              </a:rPr>
              <a:t>&lt; 3 months</a:t>
            </a:r>
            <a:endParaRPr lang="en-US" sz="2400" b="1" i="1" dirty="0">
              <a:solidFill>
                <a:srgbClr val="FFFF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9919" y="1876762"/>
            <a:ext cx="2261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99"/>
                </a:solidFill>
              </a:rPr>
              <a:t>3 to 6 months</a:t>
            </a:r>
            <a:endParaRPr lang="en-US" sz="2400" b="1" i="1" dirty="0">
              <a:solidFill>
                <a:srgbClr val="FFFF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87854" y="1876762"/>
            <a:ext cx="1808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99"/>
                </a:solidFill>
              </a:rPr>
              <a:t>&gt;6 months</a:t>
            </a:r>
            <a:endParaRPr lang="en-US" sz="2400" b="1" i="1" dirty="0">
              <a:solidFill>
                <a:srgbClr val="FFFF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00292" y="2456892"/>
            <a:ext cx="1220785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HR 0.79</a:t>
            </a:r>
          </a:p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 = 0.023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81753" y="2433082"/>
            <a:ext cx="1220785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HR 0.78</a:t>
            </a:r>
          </a:p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 = 0.026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30877" y="379413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7.5%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619527" y="339248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9.4%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746350" y="357505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8.9%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735000" y="3173409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10.4%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23986" y="5281226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N = 7801 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00" y="5291163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N = 5151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383501" y="5291163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N = 4703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3043196"/>
            <a:ext cx="3200400" cy="33716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756" y="3043196"/>
            <a:ext cx="2586400" cy="3374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1451" y="3043196"/>
            <a:ext cx="2547013" cy="33741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6632"/>
            <a:ext cx="6991672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Efficacy Early and Late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000" i="1" dirty="0" smtClean="0"/>
              <a:t>Prior MI Cohort</a:t>
            </a:r>
          </a:p>
        </p:txBody>
      </p:sp>
      <p:pic>
        <p:nvPicPr>
          <p:cNvPr id="6" name="Picture 5" descr="final logo big 300 dpi small gif big let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9813" y="6154738"/>
            <a:ext cx="484187" cy="7032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1493819"/>
            <a:ext cx="2807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99"/>
                </a:solidFill>
              </a:rPr>
              <a:t>Days 0 to 360</a:t>
            </a:r>
            <a:endParaRPr lang="en-US" sz="3200" b="1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7844" y="461713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3.2%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67844" y="3465004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4.0%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93950" y="2132856"/>
            <a:ext cx="1225181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HR 0.79</a:t>
            </a:r>
          </a:p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 = 0.003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493819"/>
            <a:ext cx="32644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99"/>
                </a:solidFill>
              </a:rPr>
              <a:t>Day 360 to 1080</a:t>
            </a:r>
            <a:endParaRPr lang="en-US" sz="3200" b="1" dirty="0">
              <a:solidFill>
                <a:srgbClr val="FFFF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4408" y="349985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5.5%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64388" y="245573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6.5%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23083" y="2148245"/>
            <a:ext cx="1225181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HR 0.82</a:t>
            </a:r>
          </a:p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 = 0.004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16446" y="71336"/>
            <a:ext cx="1367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6AD68"/>
                </a:solidFill>
                <a:effectLst>
                  <a:innerShdw blurRad="50900" dist="38500" dir="13500000">
                    <a:schemeClr val="tx1">
                      <a:alpha val="60000"/>
                    </a:schemeClr>
                  </a:innerShdw>
                </a:effectLst>
              </a:rPr>
              <a:t>MI Cohort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6AD68"/>
              </a:solidFill>
              <a:effectLst>
                <a:innerShdw blurRad="50900" dist="38500" dir="13500000">
                  <a:schemeClr val="tx1">
                    <a:alpha val="60000"/>
                  </a:scheme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15" y="2492896"/>
            <a:ext cx="3784600" cy="3822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9992" y="2456892"/>
            <a:ext cx="5270500" cy="3835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24716</TotalTime>
  <Words>895</Words>
  <Application>Microsoft Macintosh PowerPoint</Application>
  <PresentationFormat>On-screen Show (4:3)</PresentationFormat>
  <Paragraphs>229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1_Default Design</vt:lpstr>
      <vt:lpstr>Vorapaxar for Secondary Prevention in Patients with Prior Myocardial Infarction </vt:lpstr>
      <vt:lpstr>Background</vt:lpstr>
      <vt:lpstr>PowerPoint Presentation</vt:lpstr>
      <vt:lpstr>Background – 1° Efficacy  Evaluation Overall Population</vt:lpstr>
      <vt:lpstr>Statistical Methods Prior MI Cohort</vt:lpstr>
      <vt:lpstr>Baseline Characteristics Prior MI Cohort</vt:lpstr>
      <vt:lpstr>Primary Efficacy Evaluation Prior MI Cohort</vt:lpstr>
      <vt:lpstr>Efficacy by Time from Qual MI Prior MI Cohort</vt:lpstr>
      <vt:lpstr>Efficacy Early and Late Prior MI Cohort</vt:lpstr>
      <vt:lpstr>Efficacy in Key Subgroups  Prior MI Cohort</vt:lpstr>
      <vt:lpstr>Bleeding Endpoints Prior MI Cohort</vt:lpstr>
      <vt:lpstr>Bleeding in Select Subgroups Prior MI Cohort</vt:lpstr>
      <vt:lpstr>Efficacy Evaluation Low Bleeding Risk Cohort (N= 14,909)</vt:lpstr>
      <vt:lpstr>Summary</vt:lpstr>
      <vt:lpstr>Conclusions</vt:lpstr>
      <vt:lpstr>Now available online</vt:lpstr>
    </vt:vector>
  </TitlesOfParts>
  <Company>Partners HealthCare System,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Partners Information Systems</dc:creator>
  <cp:lastModifiedBy>Benjamin Scirica</cp:lastModifiedBy>
  <cp:revision>689</cp:revision>
  <cp:lastPrinted>2012-08-21T13:45:03Z</cp:lastPrinted>
  <dcterms:created xsi:type="dcterms:W3CDTF">2007-05-18T16:27:19Z</dcterms:created>
  <dcterms:modified xsi:type="dcterms:W3CDTF">2012-08-25T21:39:17Z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-1249015612</vt:i4>
  </property>
  <property fmtid="{D5CDD505-2E9C-101B-9397-08002B2CF9AE}" pid="3" name="_NewReviewCycle">
    <vt:lpwstr/>
  </property>
  <property fmtid="{D5CDD505-2E9C-101B-9397-08002B2CF9AE}" pid="4" name="_EmailSubject">
    <vt:lpwstr>very nice!</vt:lpwstr>
  </property>
  <property fmtid="{D5CDD505-2E9C-101B-9397-08002B2CF9AE}" pid="5" name="_AuthorEmail">
    <vt:lpwstr>DMORROW@PARTNERS.ORG</vt:lpwstr>
  </property>
  <property fmtid="{D5CDD505-2E9C-101B-9397-08002B2CF9AE}" pid="6" name="_AuthorEmailDisplayName">
    <vt:lpwstr>Morrow, David A.,M.D.</vt:lpwstr>
  </property>
</Properties>
</file>